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E9492-1E82-4E0C-8EC7-05D581192E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2CC33-1931-4C03-AE3F-580198068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mhapu.ac.in/doc/eContent/MJMC/GaneshKumarRanjan/Dec2020/Editorial%20Setup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7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Bernard MT Condensed" pitchFamily="18" charset="0"/>
              </a:rPr>
              <a:t>Magazine management</a:t>
            </a:r>
            <a:r>
              <a:rPr lang="en-US" b="1" dirty="0" smtClean="0">
                <a:solidFill>
                  <a:srgbClr val="00B0F0"/>
                </a:solidFill>
                <a:latin typeface="Bernard MT Condensed" pitchFamily="18" charset="0"/>
              </a:rPr>
              <a:t/>
            </a:r>
            <a:br>
              <a:rPr lang="en-US" b="1" dirty="0" smtClean="0">
                <a:solidFill>
                  <a:srgbClr val="00B0F0"/>
                </a:solidFill>
                <a:latin typeface="Bernard MT Condensed" pitchFamily="18" charset="0"/>
              </a:rPr>
            </a:br>
            <a:r>
              <a:rPr lang="en-US" b="1" dirty="0" smtClean="0">
                <a:solidFill>
                  <a:srgbClr val="00B0F0"/>
                </a:solidFill>
                <a:latin typeface="Bernard MT Condensed" pitchFamily="18" charset="0"/>
              </a:rPr>
              <a:t> </a:t>
            </a:r>
            <a:br>
              <a:rPr lang="en-US" b="1" dirty="0" smtClean="0">
                <a:solidFill>
                  <a:srgbClr val="00B0F0"/>
                </a:solidFill>
                <a:latin typeface="Bernard MT Condensed" pitchFamily="18" charset="0"/>
              </a:rPr>
            </a:br>
            <a:r>
              <a:rPr lang="en-US" b="1" dirty="0" smtClean="0">
                <a:solidFill>
                  <a:srgbClr val="00B0F0"/>
                </a:solidFill>
                <a:latin typeface="Bernard MT Condensed" pitchFamily="18" charset="0"/>
              </a:rPr>
              <a:t>»» Structure</a:t>
            </a:r>
            <a:endParaRPr lang="en-US" b="1" dirty="0">
              <a:solidFill>
                <a:srgbClr val="00B0F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3144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B0F0"/>
                </a:solidFill>
                <a:latin typeface="Bookman Old Style" pitchFamily="18" charset="0"/>
              </a:rPr>
              <a:t>Ganesh Kumar Ranjan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B0F0"/>
                </a:solidFill>
                <a:latin typeface="Bookman Old Style" pitchFamily="18" charset="0"/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B0F0"/>
                </a:solidFill>
                <a:latin typeface="Bookman Old Style" pitchFamily="18" charset="0"/>
              </a:rPr>
              <a:t>MMHAPU,Patna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3815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INTRODUCTION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In each and every newspaper or magazine house, there is a </a:t>
            </a:r>
            <a:r>
              <a:rPr lang="en-US" dirty="0" smtClean="0">
                <a:latin typeface="Bookman Old Style" pitchFamily="18" charset="0"/>
              </a:rPr>
              <a:t>brain box </a:t>
            </a:r>
            <a:r>
              <a:rPr lang="en-US" dirty="0">
                <a:latin typeface="Bookman Old Style" pitchFamily="18" charset="0"/>
              </a:rPr>
              <a:t>named </a:t>
            </a:r>
            <a:r>
              <a:rPr lang="en-US" dirty="0">
                <a:solidFill>
                  <a:srgbClr val="00B0F0"/>
                </a:solidFill>
                <a:latin typeface="Bookman Old Style" pitchFamily="18" charset="0"/>
              </a:rPr>
              <a:t>newsroom</a:t>
            </a:r>
            <a:r>
              <a:rPr lang="en-US" dirty="0">
                <a:latin typeface="Bookman Old Style" pitchFamily="18" charset="0"/>
              </a:rPr>
              <a:t>. This is where the editorial staff </a:t>
            </a:r>
            <a:r>
              <a:rPr lang="en-US" dirty="0" smtClean="0">
                <a:latin typeface="Bookman Old Style" pitchFamily="18" charset="0"/>
              </a:rPr>
              <a:t>beginning from </a:t>
            </a:r>
            <a:r>
              <a:rPr lang="en-US" dirty="0">
                <a:latin typeface="Bookman Old Style" pitchFamily="18" charset="0"/>
              </a:rPr>
              <a:t>the reporter to the editor converges and their daily </a:t>
            </a:r>
            <a:r>
              <a:rPr lang="en-US" dirty="0" smtClean="0">
                <a:latin typeface="Bookman Old Style" pitchFamily="18" charset="0"/>
              </a:rPr>
              <a:t>activities are </a:t>
            </a:r>
            <a:r>
              <a:rPr lang="en-US" dirty="0">
                <a:latin typeface="Bookman Old Style" pitchFamily="18" charset="0"/>
              </a:rPr>
              <a:t>coordinated to produce what will go into the next edition </a:t>
            </a:r>
            <a:r>
              <a:rPr lang="en-US" dirty="0" smtClean="0">
                <a:latin typeface="Bookman Old Style" pitchFamily="18" charset="0"/>
              </a:rPr>
              <a:t>of their </a:t>
            </a:r>
            <a:r>
              <a:rPr lang="en-US" dirty="0">
                <a:latin typeface="Bookman Old Style" pitchFamily="18" charset="0"/>
              </a:rPr>
              <a:t>newspaper or magazine.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In the newsroom, some of the departments are based on beats. </a:t>
            </a:r>
            <a:r>
              <a:rPr lang="en-US" dirty="0" smtClean="0">
                <a:latin typeface="Bookman Old Style" pitchFamily="18" charset="0"/>
              </a:rPr>
              <a:t>They are </a:t>
            </a:r>
            <a:r>
              <a:rPr lang="en-US" dirty="0">
                <a:latin typeface="Bookman Old Style" pitchFamily="18" charset="0"/>
              </a:rPr>
              <a:t>often referred to as desks – the </a:t>
            </a:r>
            <a:r>
              <a:rPr lang="en-US" dirty="0">
                <a:solidFill>
                  <a:srgbClr val="00B0F0"/>
                </a:solidFill>
                <a:latin typeface="Bookman Old Style" pitchFamily="18" charset="0"/>
              </a:rPr>
              <a:t>political desk, business desk</a:t>
            </a:r>
            <a:r>
              <a:rPr lang="en-US" dirty="0" smtClean="0">
                <a:solidFill>
                  <a:srgbClr val="00B0F0"/>
                </a:solidFill>
                <a:latin typeface="Bookman Old Style" pitchFamily="18" charset="0"/>
              </a:rPr>
              <a:t>,</a:t>
            </a:r>
            <a:r>
              <a:rPr lang="en-US" dirty="0" smtClean="0">
                <a:latin typeface="Bookman Old Style" pitchFamily="18" charset="0"/>
              </a:rPr>
              <a:t> etc</a:t>
            </a:r>
            <a:r>
              <a:rPr lang="en-US" dirty="0">
                <a:latin typeface="Bookman Old Style" pitchFamily="18" charset="0"/>
              </a:rPr>
              <a:t>. It is departmentalized in such a way that every </a:t>
            </a:r>
            <a:r>
              <a:rPr lang="en-US" dirty="0" smtClean="0">
                <a:latin typeface="Bookman Old Style" pitchFamily="18" charset="0"/>
              </a:rPr>
              <a:t>individual or </a:t>
            </a:r>
            <a:r>
              <a:rPr lang="en-US" dirty="0">
                <a:latin typeface="Bookman Old Style" pitchFamily="18" charset="0"/>
              </a:rPr>
              <a:t>a group of individuals in a department perform the same </a:t>
            </a:r>
            <a:r>
              <a:rPr lang="en-US" dirty="0" smtClean="0">
                <a:latin typeface="Bookman Old Style" pitchFamily="18" charset="0"/>
              </a:rPr>
              <a:t>or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similar </a:t>
            </a:r>
            <a:r>
              <a:rPr lang="en-US" dirty="0">
                <a:latin typeface="Bookman Old Style" pitchFamily="18" charset="0"/>
              </a:rPr>
              <a:t>functions, however, the activities of these individuals </a:t>
            </a:r>
            <a:r>
              <a:rPr lang="en-US" dirty="0" smtClean="0">
                <a:latin typeface="Bookman Old Style" pitchFamily="18" charset="0"/>
              </a:rPr>
              <a:t>or departments </a:t>
            </a:r>
            <a:r>
              <a:rPr lang="en-US" dirty="0">
                <a:latin typeface="Bookman Old Style" pitchFamily="18" charset="0"/>
              </a:rPr>
              <a:t>are coordinated in a chain of command that </a:t>
            </a:r>
            <a:r>
              <a:rPr lang="en-US" dirty="0" smtClean="0">
                <a:latin typeface="Bookman Old Style" pitchFamily="18" charset="0"/>
              </a:rPr>
              <a:t>they work </a:t>
            </a:r>
            <a:r>
              <a:rPr lang="en-US" dirty="0">
                <a:latin typeface="Bookman Old Style" pitchFamily="18" charset="0"/>
              </a:rPr>
              <a:t>to achieve the same goal – getting the newspaper or </a:t>
            </a:r>
            <a:r>
              <a:rPr lang="en-US" dirty="0" smtClean="0">
                <a:latin typeface="Bookman Old Style" pitchFamily="18" charset="0"/>
              </a:rPr>
              <a:t>the magazine </a:t>
            </a:r>
            <a:r>
              <a:rPr lang="en-US" dirty="0">
                <a:latin typeface="Bookman Old Style" pitchFamily="18" charset="0"/>
              </a:rPr>
              <a:t>on the news stand.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9535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Newsroom Personnel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The newsroom comprises of all editorial </a:t>
            </a:r>
            <a:r>
              <a:rPr lang="en-US" dirty="0" smtClean="0">
                <a:latin typeface="Bookman Old Style" pitchFamily="18" charset="0"/>
              </a:rPr>
              <a:t>staff irrespective </a:t>
            </a:r>
            <a:r>
              <a:rPr lang="en-US" dirty="0">
                <a:latin typeface="Bookman Old Style" pitchFamily="18" charset="0"/>
              </a:rPr>
              <a:t>of the ranking in the </a:t>
            </a:r>
            <a:r>
              <a:rPr lang="en-US" dirty="0" smtClean="0">
                <a:latin typeface="Bookman Old Style" pitchFamily="18" charset="0"/>
              </a:rPr>
              <a:t>editorial hierarchy</a:t>
            </a:r>
            <a:r>
              <a:rPr lang="en-US" dirty="0">
                <a:latin typeface="Bookman Old Style" pitchFamily="18" charset="0"/>
              </a:rPr>
              <a:t>. These include the different </a:t>
            </a:r>
            <a:r>
              <a:rPr lang="en-US" dirty="0" smtClean="0">
                <a:latin typeface="Bookman Old Style" pitchFamily="18" charset="0"/>
              </a:rPr>
              <a:t>categories of </a:t>
            </a:r>
            <a:r>
              <a:rPr lang="en-US" dirty="0">
                <a:latin typeface="Bookman Old Style" pitchFamily="18" charset="0"/>
              </a:rPr>
              <a:t>reporters and correspondents, desk </a:t>
            </a:r>
            <a:r>
              <a:rPr lang="en-US" dirty="0" smtClean="0">
                <a:latin typeface="Bookman Old Style" pitchFamily="18" charset="0"/>
              </a:rPr>
              <a:t>heads or </a:t>
            </a:r>
            <a:r>
              <a:rPr lang="en-US" dirty="0">
                <a:latin typeface="Bookman Old Style" pitchFamily="18" charset="0"/>
              </a:rPr>
              <a:t>line editors, the sub-editor and </a:t>
            </a:r>
            <a:r>
              <a:rPr lang="en-US" dirty="0" smtClean="0">
                <a:latin typeface="Bookman Old Style" pitchFamily="18" charset="0"/>
              </a:rPr>
              <a:t>his/her colleagues</a:t>
            </a:r>
            <a:r>
              <a:rPr lang="en-US" dirty="0">
                <a:latin typeface="Bookman Old Style" pitchFamily="18" charset="0"/>
              </a:rPr>
              <a:t>, the assistant editors, deputy </a:t>
            </a:r>
            <a:r>
              <a:rPr lang="en-US" dirty="0" smtClean="0">
                <a:latin typeface="Bookman Old Style" pitchFamily="18" charset="0"/>
              </a:rPr>
              <a:t>editors and </a:t>
            </a:r>
            <a:r>
              <a:rPr lang="en-US" dirty="0">
                <a:latin typeface="Bookman Old Style" pitchFamily="18" charset="0"/>
              </a:rPr>
              <a:t>the editor. It includes anyone that </a:t>
            </a:r>
            <a:r>
              <a:rPr lang="en-US" dirty="0" smtClean="0">
                <a:latin typeface="Bookman Old Style" pitchFamily="18" charset="0"/>
              </a:rPr>
              <a:t>has anything </a:t>
            </a:r>
            <a:r>
              <a:rPr lang="en-US" dirty="0">
                <a:latin typeface="Bookman Old Style" pitchFamily="18" charset="0"/>
              </a:rPr>
              <a:t>to do with the editorial process or </a:t>
            </a:r>
            <a:r>
              <a:rPr lang="en-US" dirty="0" smtClean="0">
                <a:latin typeface="Bookman Old Style" pitchFamily="18" charset="0"/>
              </a:rPr>
              <a:t>the copy </a:t>
            </a:r>
            <a:r>
              <a:rPr lang="en-US" dirty="0">
                <a:latin typeface="Bookman Old Style" pitchFamily="18" charset="0"/>
              </a:rPr>
              <a:t>flow. The newsroom personnel </a:t>
            </a:r>
            <a:r>
              <a:rPr lang="en-US" dirty="0" smtClean="0">
                <a:latin typeface="Bookman Old Style" pitchFamily="18" charset="0"/>
              </a:rPr>
              <a:t>however vary </a:t>
            </a:r>
            <a:r>
              <a:rPr lang="en-US" dirty="0">
                <a:latin typeface="Bookman Old Style" pitchFamily="18" charset="0"/>
              </a:rPr>
              <a:t>from one media </a:t>
            </a:r>
            <a:r>
              <a:rPr lang="en-US" dirty="0" err="1">
                <a:latin typeface="Bookman Old Style" pitchFamily="18" charset="0"/>
              </a:rPr>
              <a:t>organisation</a:t>
            </a:r>
            <a:r>
              <a:rPr lang="en-US" dirty="0">
                <a:latin typeface="Bookman Old Style" pitchFamily="18" charset="0"/>
              </a:rPr>
              <a:t> to the </a:t>
            </a:r>
            <a:r>
              <a:rPr lang="en-US" dirty="0" smtClean="0">
                <a:latin typeface="Bookman Old Style" pitchFamily="18" charset="0"/>
              </a:rPr>
              <a:t>other depending </a:t>
            </a:r>
            <a:r>
              <a:rPr lang="en-US" dirty="0">
                <a:latin typeface="Bookman Old Style" pitchFamily="18" charset="0"/>
              </a:rPr>
              <a:t>on the size of the </a:t>
            </a:r>
            <a:r>
              <a:rPr lang="en-US" dirty="0" err="1">
                <a:latin typeface="Bookman Old Style" pitchFamily="18" charset="0"/>
              </a:rPr>
              <a:t>organisation</a:t>
            </a:r>
            <a:r>
              <a:rPr lang="en-US" dirty="0">
                <a:latin typeface="Bookman Old Style" pitchFamily="18" charset="0"/>
              </a:rPr>
              <a:t> and </a:t>
            </a:r>
            <a:r>
              <a:rPr lang="en-US" dirty="0" smtClean="0">
                <a:latin typeface="Bookman Old Style" pitchFamily="18" charset="0"/>
              </a:rPr>
              <a:t>its </a:t>
            </a:r>
            <a:r>
              <a:rPr lang="en-US" dirty="0" err="1" smtClean="0">
                <a:latin typeface="Bookman Old Style" pitchFamily="18" charset="0"/>
              </a:rPr>
              <a:t>organisational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>
                <a:latin typeface="Bookman Old Style" pitchFamily="18" charset="0"/>
              </a:rPr>
              <a:t>structure.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38150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Newsroom </a:t>
            </a:r>
            <a:r>
              <a:rPr lang="en-US" b="1" dirty="0" err="1">
                <a:solidFill>
                  <a:srgbClr val="00B0F0"/>
                </a:solidFill>
                <a:latin typeface="Bookman Old Style" pitchFamily="18" charset="0"/>
              </a:rPr>
              <a:t>Organisation</a:t>
            </a:r>
            <a:r>
              <a:rPr lang="en-US" b="1" dirty="0">
                <a:solidFill>
                  <a:srgbClr val="00B0F0"/>
                </a:solidFill>
                <a:latin typeface="Bookman Old Style" pitchFamily="18" charset="0"/>
              </a:rPr>
              <a:t>/Departments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No two media houses have the same </a:t>
            </a:r>
            <a:r>
              <a:rPr lang="en-US" dirty="0" err="1">
                <a:latin typeface="Bookman Old Style" pitchFamily="18" charset="0"/>
              </a:rPr>
              <a:t>organisation</a:t>
            </a:r>
            <a:r>
              <a:rPr lang="en-US" dirty="0">
                <a:latin typeface="Bookman Old Style" pitchFamily="18" charset="0"/>
              </a:rPr>
              <a:t>; either </a:t>
            </a:r>
            <a:r>
              <a:rPr lang="en-US" dirty="0" smtClean="0">
                <a:latin typeface="Bookman Old Style" pitchFamily="18" charset="0"/>
              </a:rPr>
              <a:t>in human </a:t>
            </a:r>
            <a:r>
              <a:rPr lang="en-US" dirty="0">
                <a:latin typeface="Bookman Old Style" pitchFamily="18" charset="0"/>
              </a:rPr>
              <a:t>resources or structure. What is obtainable is </a:t>
            </a:r>
            <a:r>
              <a:rPr lang="en-US" dirty="0" smtClean="0">
                <a:latin typeface="Bookman Old Style" pitchFamily="18" charset="0"/>
              </a:rPr>
              <a:t>every newspaper </a:t>
            </a:r>
            <a:r>
              <a:rPr lang="en-US" dirty="0">
                <a:latin typeface="Bookman Old Style" pitchFamily="18" charset="0"/>
              </a:rPr>
              <a:t>or magazine </a:t>
            </a:r>
            <a:r>
              <a:rPr lang="en-US" dirty="0" err="1">
                <a:latin typeface="Bookman Old Style" pitchFamily="18" charset="0"/>
              </a:rPr>
              <a:t>organisation</a:t>
            </a:r>
            <a:r>
              <a:rPr lang="en-US" dirty="0">
                <a:latin typeface="Bookman Old Style" pitchFamily="18" charset="0"/>
              </a:rPr>
              <a:t> depends on the size</a:t>
            </a:r>
            <a:r>
              <a:rPr lang="en-US" dirty="0" smtClean="0">
                <a:latin typeface="Bookman Old Style" pitchFamily="18" charset="0"/>
              </a:rPr>
              <a:t>, financial </a:t>
            </a:r>
            <a:r>
              <a:rPr lang="en-US" dirty="0">
                <a:latin typeface="Bookman Old Style" pitchFamily="18" charset="0"/>
              </a:rPr>
              <a:t>strength and orientation of the management team. </a:t>
            </a:r>
            <a:r>
              <a:rPr lang="en-US" dirty="0" smtClean="0">
                <a:latin typeface="Bookman Old Style" pitchFamily="18" charset="0"/>
              </a:rPr>
              <a:t>For instance</a:t>
            </a:r>
            <a:r>
              <a:rPr lang="en-US" dirty="0">
                <a:latin typeface="Bookman Old Style" pitchFamily="18" charset="0"/>
              </a:rPr>
              <a:t>, while a small and growing media </a:t>
            </a:r>
            <a:r>
              <a:rPr lang="en-US" dirty="0" err="1">
                <a:latin typeface="Bookman Old Style" pitchFamily="18" charset="0"/>
              </a:rPr>
              <a:t>organisation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may have </a:t>
            </a:r>
            <a:r>
              <a:rPr lang="en-US" dirty="0">
                <a:latin typeface="Bookman Old Style" pitchFamily="18" charset="0"/>
              </a:rPr>
              <a:t>only few editorial staff which may not give room for </a:t>
            </a:r>
            <a:r>
              <a:rPr lang="en-US" dirty="0" smtClean="0">
                <a:latin typeface="Bookman Old Style" pitchFamily="18" charset="0"/>
              </a:rPr>
              <a:t>much division </a:t>
            </a:r>
            <a:r>
              <a:rPr lang="en-US" dirty="0">
                <a:latin typeface="Bookman Old Style" pitchFamily="18" charset="0"/>
              </a:rPr>
              <a:t>of </a:t>
            </a:r>
            <a:r>
              <a:rPr lang="en-US" dirty="0" err="1">
                <a:latin typeface="Bookman Old Style" pitchFamily="18" charset="0"/>
              </a:rPr>
              <a:t>labour</a:t>
            </a:r>
            <a:r>
              <a:rPr lang="en-US" dirty="0">
                <a:latin typeface="Bookman Old Style" pitchFamily="18" charset="0"/>
              </a:rPr>
              <a:t>, an established one may have so many </a:t>
            </a:r>
            <a:r>
              <a:rPr lang="en-US" dirty="0" smtClean="0">
                <a:latin typeface="Bookman Old Style" pitchFamily="18" charset="0"/>
              </a:rPr>
              <a:t>desk heads</a:t>
            </a:r>
            <a:r>
              <a:rPr lang="en-US" dirty="0">
                <a:latin typeface="Bookman Old Style" pitchFamily="18" charset="0"/>
              </a:rPr>
              <a:t>, assistant editors, editors in charge of different beats </a:t>
            </a:r>
            <a:r>
              <a:rPr lang="en-US" dirty="0" smtClean="0">
                <a:latin typeface="Bookman Old Style" pitchFamily="18" charset="0"/>
              </a:rPr>
              <a:t>and well </a:t>
            </a:r>
            <a:r>
              <a:rPr lang="en-US" dirty="0">
                <a:latin typeface="Bookman Old Style" pitchFamily="18" charset="0"/>
              </a:rPr>
              <a:t>defined departments. For example, while an </a:t>
            </a:r>
            <a:r>
              <a:rPr lang="en-US" dirty="0" smtClean="0">
                <a:latin typeface="Bookman Old Style" pitchFamily="18" charset="0"/>
              </a:rPr>
              <a:t>international publication </a:t>
            </a:r>
            <a:r>
              <a:rPr lang="en-US" dirty="0">
                <a:latin typeface="Bookman Old Style" pitchFamily="18" charset="0"/>
              </a:rPr>
              <a:t>should have editors in charge of different </a:t>
            </a:r>
            <a:r>
              <a:rPr lang="en-US" dirty="0" smtClean="0">
                <a:latin typeface="Bookman Old Style" pitchFamily="18" charset="0"/>
              </a:rPr>
              <a:t>foreign operations</a:t>
            </a:r>
            <a:r>
              <a:rPr lang="en-US" dirty="0">
                <a:latin typeface="Bookman Old Style" pitchFamily="18" charset="0"/>
              </a:rPr>
              <a:t>; a local publication has no business with such.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Some of the departments in the newsroom which are often </a:t>
            </a:r>
            <a:r>
              <a:rPr lang="en-US" dirty="0" smtClean="0">
                <a:latin typeface="Bookman Old Style" pitchFamily="18" charset="0"/>
              </a:rPr>
              <a:t>referred to </a:t>
            </a:r>
            <a:r>
              <a:rPr lang="en-US" dirty="0">
                <a:latin typeface="Bookman Old Style" pitchFamily="18" charset="0"/>
              </a:rPr>
              <a:t>as desks are: the business desk, political desk, women affairs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fr-FR" dirty="0" err="1" smtClean="0">
                <a:latin typeface="Bookman Old Style" pitchFamily="18" charset="0"/>
              </a:rPr>
              <a:t>judiciary</a:t>
            </a:r>
            <a:r>
              <a:rPr lang="fr-FR" dirty="0">
                <a:latin typeface="Bookman Old Style" pitchFamily="18" charset="0"/>
              </a:rPr>
              <a:t>, police </a:t>
            </a:r>
            <a:r>
              <a:rPr lang="fr-FR" dirty="0" err="1">
                <a:latin typeface="Bookman Old Style" pitchFamily="18" charset="0"/>
              </a:rPr>
              <a:t>affairs</a:t>
            </a:r>
            <a:r>
              <a:rPr lang="fr-FR" dirty="0">
                <a:latin typeface="Bookman Old Style" pitchFamily="18" charset="0"/>
              </a:rPr>
              <a:t>, labour, etc.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28600" y="209550"/>
            <a:ext cx="8382000" cy="4876800"/>
            <a:chOff x="228600" y="209550"/>
            <a:chExt cx="8382000" cy="4876800"/>
          </a:xfrm>
        </p:grpSpPr>
        <p:sp>
          <p:nvSpPr>
            <p:cNvPr id="4" name="TextBox 3"/>
            <p:cNvSpPr txBox="1"/>
            <p:nvPr/>
          </p:nvSpPr>
          <p:spPr>
            <a:xfrm>
              <a:off x="3810000" y="209550"/>
              <a:ext cx="1143000" cy="381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Publisher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2800" y="895350"/>
              <a:ext cx="2057400" cy="6463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Managing Director </a:t>
              </a:r>
            </a:p>
            <a:p>
              <a:pPr algn="ctr"/>
              <a:r>
                <a:rPr lang="en-US" dirty="0" smtClean="0"/>
                <a:t>Editor in chief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1000" y="1733550"/>
              <a:ext cx="15240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Production Manager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09800" y="1733550"/>
              <a:ext cx="12954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Chief Accountant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15200" y="1733550"/>
              <a:ext cx="12954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Advert Manager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0" y="1733550"/>
              <a:ext cx="1447800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Circulation Manager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86200" y="1733550"/>
              <a:ext cx="11430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Editor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10000" y="2343150"/>
              <a:ext cx="1143000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Deputy</a:t>
              </a:r>
            </a:p>
            <a:p>
              <a:pPr algn="ctr"/>
              <a:r>
                <a:rPr lang="en-US" dirty="0" smtClean="0"/>
                <a:t>Editor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" y="3181350"/>
              <a:ext cx="114300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Feature</a:t>
              </a:r>
            </a:p>
            <a:p>
              <a:pPr algn="ctr"/>
              <a:r>
                <a:rPr lang="en-US" dirty="0" smtClean="0"/>
                <a:t>Editor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3181350"/>
              <a:ext cx="114300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Sports </a:t>
              </a:r>
            </a:p>
            <a:p>
              <a:pPr algn="ctr"/>
              <a:r>
                <a:rPr lang="en-US" dirty="0" smtClean="0"/>
                <a:t>Editor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10200" y="3181350"/>
              <a:ext cx="114300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Women’s </a:t>
              </a:r>
            </a:p>
            <a:p>
              <a:pPr algn="ctr"/>
              <a:r>
                <a:rPr lang="en-US" dirty="0" smtClean="0"/>
                <a:t>Editor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62200" y="3181350"/>
              <a:ext cx="114300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Chief sub </a:t>
              </a:r>
            </a:p>
            <a:p>
              <a:pPr algn="ctr"/>
              <a:r>
                <a:rPr lang="en-US" dirty="0" smtClean="0"/>
                <a:t>Editor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10000" y="3181350"/>
              <a:ext cx="114300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News </a:t>
              </a:r>
            </a:p>
            <a:p>
              <a:pPr algn="ctr"/>
              <a:r>
                <a:rPr lang="en-US" dirty="0" smtClean="0"/>
                <a:t>Editor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7600" y="3943350"/>
              <a:ext cx="16764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Correspondents Reporters 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4019550"/>
              <a:ext cx="11430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writers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3943350"/>
              <a:ext cx="14478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Sub-Editor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600" y="3943350"/>
              <a:ext cx="15240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Feature writer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10400" y="4019550"/>
              <a:ext cx="16002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Sports writer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86200" y="4717018"/>
              <a:ext cx="1143000" cy="369332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Copy Boy</a:t>
              </a:r>
            </a:p>
          </p:txBody>
        </p:sp>
        <p:cxnSp>
          <p:nvCxnSpPr>
            <p:cNvPr id="25" name="Straight Connector 24"/>
            <p:cNvCxnSpPr>
              <a:stCxn id="4" idx="2"/>
              <a:endCxn id="6" idx="0"/>
            </p:cNvCxnSpPr>
            <p:nvPr/>
          </p:nvCxnSpPr>
          <p:spPr>
            <a:xfrm rot="5400000">
              <a:off x="4229100" y="742950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2"/>
            </p:cNvCxnSpPr>
            <p:nvPr/>
          </p:nvCxnSpPr>
          <p:spPr>
            <a:xfrm rot="16200000" flipH="1">
              <a:off x="4304616" y="1618565"/>
              <a:ext cx="191869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81200" y="196215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81400" y="188595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105400" y="203835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858000" y="1962150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305300" y="2228850"/>
              <a:ext cx="76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2" idx="2"/>
            </p:cNvCxnSpPr>
            <p:nvPr/>
          </p:nvCxnSpPr>
          <p:spPr>
            <a:xfrm rot="5400000">
              <a:off x="4304616" y="3028265"/>
              <a:ext cx="115669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981200" y="356235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581400" y="363855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105400" y="348615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629400" y="348615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781800" y="417195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334000" y="424815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352800" y="424815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676400" y="417195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267994" y="386635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67994" y="470455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19150"/>
            <a:ext cx="7543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Bookman Old Style" pitchFamily="18" charset="0"/>
              </a:rPr>
              <a:t>Though major editorial activities in the newspapers </a:t>
            </a:r>
            <a:r>
              <a:rPr lang="en-US" dirty="0" smtClean="0">
                <a:latin typeface="Bookman Old Style" pitchFamily="18" charset="0"/>
              </a:rPr>
              <a:t>and magazines </a:t>
            </a:r>
            <a:r>
              <a:rPr lang="en-US" dirty="0">
                <a:latin typeface="Bookman Old Style" pitchFamily="18" charset="0"/>
              </a:rPr>
              <a:t>take place in the newsroom, no two </a:t>
            </a:r>
            <a:r>
              <a:rPr lang="en-US" dirty="0" err="1" smtClean="0">
                <a:latin typeface="Bookman Old Style" pitchFamily="18" charset="0"/>
              </a:rPr>
              <a:t>organisations</a:t>
            </a:r>
            <a:r>
              <a:rPr lang="en-US" dirty="0" smtClean="0">
                <a:latin typeface="Bookman Old Style" pitchFamily="18" charset="0"/>
              </a:rPr>
              <a:t> have </a:t>
            </a:r>
            <a:r>
              <a:rPr lang="en-US" dirty="0">
                <a:latin typeface="Bookman Old Style" pitchFamily="18" charset="0"/>
              </a:rPr>
              <a:t>the same newsroom structure departments. It </a:t>
            </a:r>
            <a:r>
              <a:rPr lang="en-US" dirty="0" smtClean="0">
                <a:latin typeface="Bookman Old Style" pitchFamily="18" charset="0"/>
              </a:rPr>
              <a:t>differs depending </a:t>
            </a:r>
            <a:r>
              <a:rPr lang="en-US" dirty="0">
                <a:latin typeface="Bookman Old Style" pitchFamily="18" charset="0"/>
              </a:rPr>
              <a:t>on the needs of the management team and the size of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the organization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The newsroom just like every human </a:t>
            </a:r>
            <a:r>
              <a:rPr lang="en-US" dirty="0" err="1">
                <a:latin typeface="Bookman Old Style" pitchFamily="18" charset="0"/>
              </a:rPr>
              <a:t>organisation</a:t>
            </a:r>
            <a:r>
              <a:rPr lang="en-US" dirty="0">
                <a:latin typeface="Bookman Old Style" pitchFamily="18" charset="0"/>
              </a:rPr>
              <a:t> is made </a:t>
            </a:r>
            <a:r>
              <a:rPr lang="en-US" dirty="0" smtClean="0">
                <a:latin typeface="Bookman Old Style" pitchFamily="18" charset="0"/>
              </a:rPr>
              <a:t>up of </a:t>
            </a:r>
            <a:r>
              <a:rPr lang="en-US" dirty="0">
                <a:latin typeface="Bookman Old Style" pitchFamily="18" charset="0"/>
              </a:rPr>
              <a:t>people and structures. The people, through the </a:t>
            </a:r>
            <a:r>
              <a:rPr lang="en-US" dirty="0" smtClean="0">
                <a:latin typeface="Bookman Old Style" pitchFamily="18" charset="0"/>
              </a:rPr>
              <a:t>established structures</a:t>
            </a:r>
            <a:r>
              <a:rPr lang="en-US" dirty="0">
                <a:latin typeface="Bookman Old Style" pitchFamily="18" charset="0"/>
              </a:rPr>
              <a:t>, co-operate and coordinate their activities to </a:t>
            </a:r>
            <a:r>
              <a:rPr lang="en-US" dirty="0" smtClean="0">
                <a:latin typeface="Bookman Old Style" pitchFamily="18" charset="0"/>
              </a:rPr>
              <a:t>achieve the </a:t>
            </a:r>
            <a:r>
              <a:rPr lang="en-US" dirty="0" err="1">
                <a:latin typeface="Bookman Old Style" pitchFamily="18" charset="0"/>
              </a:rPr>
              <a:t>organisational</a:t>
            </a:r>
            <a:r>
              <a:rPr lang="en-US" dirty="0">
                <a:latin typeface="Bookman Old Style" pitchFamily="18" charset="0"/>
              </a:rPr>
              <a:t> goal of the particular newspaper or magazine.</a:t>
            </a:r>
          </a:p>
          <a:p>
            <a:pPr algn="just"/>
            <a:r>
              <a:rPr lang="en-US" dirty="0">
                <a:latin typeface="Bookman Old Style" pitchFamily="18" charset="0"/>
              </a:rPr>
              <a:t>This cooperation and coordination is more noticeable in the </a:t>
            </a:r>
            <a:r>
              <a:rPr lang="en-US" dirty="0" smtClean="0">
                <a:latin typeface="Bookman Old Style" pitchFamily="18" charset="0"/>
              </a:rPr>
              <a:t>copy flow </a:t>
            </a:r>
            <a:r>
              <a:rPr lang="en-US" dirty="0">
                <a:latin typeface="Bookman Old Style" pitchFamily="18" charset="0"/>
              </a:rPr>
              <a:t>right from the reporter (the first gatekeeper in the chain</a:t>
            </a:r>
            <a:r>
              <a:rPr lang="en-US" dirty="0" smtClean="0">
                <a:latin typeface="Bookman Old Style" pitchFamily="18" charset="0"/>
              </a:rPr>
              <a:t>) to </a:t>
            </a:r>
            <a:r>
              <a:rPr lang="en-US" dirty="0">
                <a:latin typeface="Bookman Old Style" pitchFamily="18" charset="0"/>
              </a:rPr>
              <a:t>the editor or editor-in-chief who takes the final decision </a:t>
            </a:r>
            <a:r>
              <a:rPr lang="en-US" dirty="0" smtClean="0">
                <a:latin typeface="Bookman Old Style" pitchFamily="18" charset="0"/>
              </a:rPr>
              <a:t>in editorial </a:t>
            </a:r>
            <a:r>
              <a:rPr lang="en-US" dirty="0">
                <a:latin typeface="Bookman Old Style" pitchFamily="18" charset="0"/>
              </a:rPr>
              <a:t>matters.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0015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http://mmhapu.ac.in/doc/eContent/MJMC/GaneshKumarRanjan/Dec2020/Editorial%20Setup.pdf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81915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link to know more about editorial setup of magazine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567</Words>
  <Application>Microsoft Office PowerPoint</Application>
  <PresentationFormat>On-screen Show (16:9)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Magazine management   »» Structure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Magazine management  »» Structure</dc:title>
  <dc:creator>Lenovo</dc:creator>
  <cp:lastModifiedBy>Lenovo</cp:lastModifiedBy>
  <cp:revision>14</cp:revision>
  <dcterms:created xsi:type="dcterms:W3CDTF">2020-12-15T08:34:57Z</dcterms:created>
  <dcterms:modified xsi:type="dcterms:W3CDTF">2020-12-15T10:09:27Z</dcterms:modified>
</cp:coreProperties>
</file>